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2.jp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e4f4f572-3483-4607-9ad1-f13054cda970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1" name="Google Shape;221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175551" y="1394182"/>
            <a:ext cx="4560807" cy="4551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728163" y="4827901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/>
        </p:nvSpPr>
        <p:spPr>
          <a:xfrm>
            <a:off x="8217620" y="1029827"/>
            <a:ext cx="2706454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6" name="Google Shape;226;p22"/>
          <p:cNvSpPr txBox="1"/>
          <p:nvPr/>
        </p:nvSpPr>
        <p:spPr>
          <a:xfrm>
            <a:off x="700500" y="1101158"/>
            <a:ext cx="669663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Književnik August Šenoa živio je u Zagrebu.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Stari grad Zagreb bio je tema njegovih povijesnih romana.</a:t>
            </a:r>
            <a:endParaRPr sz="2400" dirty="0"/>
          </a:p>
        </p:txBody>
      </p:sp>
      <p:sp>
        <p:nvSpPr>
          <p:cNvPr id="227" name="Google Shape;227;p22"/>
          <p:cNvSpPr txBox="1"/>
          <p:nvPr/>
        </p:nvSpPr>
        <p:spPr>
          <a:xfrm>
            <a:off x="727129" y="3010919"/>
            <a:ext cx="6347554" cy="1506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</a:t>
            </a:r>
            <a:endParaRPr dirty="0"/>
          </a:p>
        </p:txBody>
      </p:sp>
      <p:pic>
        <p:nvPicPr>
          <p:cNvPr id="228" name="Google Shape;228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60" y="1017779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68" y="2911573"/>
            <a:ext cx="914400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158796" y="4700074"/>
            <a:ext cx="2190834" cy="145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19555" y="2471082"/>
            <a:ext cx="667690" cy="78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48213" y="3339605"/>
            <a:ext cx="810374" cy="83130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2"/>
          <p:cNvSpPr txBox="1"/>
          <p:nvPr/>
        </p:nvSpPr>
        <p:spPr>
          <a:xfrm>
            <a:off x="8372984" y="2232210"/>
            <a:ext cx="25543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Podcrtaj apoziciju i apozicijski skup.</a:t>
            </a:r>
            <a:endParaRPr sz="2400" dirty="0"/>
          </a:p>
        </p:txBody>
      </p:sp>
      <p:sp>
        <p:nvSpPr>
          <p:cNvPr id="234" name="Google Shape;234;p22"/>
          <p:cNvSpPr txBox="1"/>
          <p:nvPr/>
        </p:nvSpPr>
        <p:spPr>
          <a:xfrm>
            <a:off x="8409752" y="3327662"/>
            <a:ext cx="253102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rečenice tako da apozicija i apozicijski skup budu iza imenice.</a:t>
            </a:r>
            <a:endParaRPr sz="2400" dirty="0"/>
          </a:p>
        </p:txBody>
      </p:sp>
      <p:cxnSp>
        <p:nvCxnSpPr>
          <p:cNvPr id="235" name="Google Shape;235;p22"/>
          <p:cNvCxnSpPr/>
          <p:nvPr/>
        </p:nvCxnSpPr>
        <p:spPr>
          <a:xfrm>
            <a:off x="836395" y="1595542"/>
            <a:ext cx="1254926" cy="13447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22"/>
          <p:cNvCxnSpPr/>
          <p:nvPr/>
        </p:nvCxnSpPr>
        <p:spPr>
          <a:xfrm>
            <a:off x="836395" y="2275164"/>
            <a:ext cx="1254926" cy="15301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7" name="Google Shape;237;p22"/>
          <p:cNvSpPr txBox="1"/>
          <p:nvPr/>
        </p:nvSpPr>
        <p:spPr>
          <a:xfrm>
            <a:off x="763211" y="3183698"/>
            <a:ext cx="58309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August Šenoa, književnik, živio je u Zagrebu.</a:t>
            </a:r>
            <a:endParaRPr sz="2400" dirty="0"/>
          </a:p>
        </p:txBody>
      </p:sp>
      <p:sp>
        <p:nvSpPr>
          <p:cNvPr id="238" name="Google Shape;238;p22"/>
          <p:cNvSpPr txBox="1"/>
          <p:nvPr/>
        </p:nvSpPr>
        <p:spPr>
          <a:xfrm>
            <a:off x="727129" y="4002556"/>
            <a:ext cx="63741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Zagreb, stari grad, bio je tema </a:t>
            </a:r>
            <a:r>
              <a:rPr lang="hr-HR" sz="2400" b="1" dirty="0" smtClean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njegovih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povijesnih romana.</a:t>
            </a:r>
            <a:endParaRPr sz="2400" dirty="0"/>
          </a:p>
        </p:txBody>
      </p:sp>
      <p:cxnSp>
        <p:nvCxnSpPr>
          <p:cNvPr id="5" name="Ravni poveznik 4"/>
          <p:cNvCxnSpPr/>
          <p:nvPr/>
        </p:nvCxnSpPr>
        <p:spPr>
          <a:xfrm>
            <a:off x="836395" y="4854262"/>
            <a:ext cx="24201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3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5" name="Google Shape;245;p23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3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 txBox="1"/>
          <p:nvPr/>
        </p:nvSpPr>
        <p:spPr>
          <a:xfrm>
            <a:off x="8103827" y="2058861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50" name="Google Shape;250;p2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06293" y="2660831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3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2" name="Google Shape;252;p23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3" name="Google Shape;253;p23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4" name="Google Shape;254;p23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5" name="Google Shape;255;p23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56" name="Google Shape;256;p23"/>
          <p:cNvSpPr txBox="1"/>
          <p:nvPr/>
        </p:nvSpPr>
        <p:spPr>
          <a:xfrm>
            <a:off x="1758197" y="1147083"/>
            <a:ext cx="16270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tekstu označi sve apozicije.</a:t>
            </a:r>
            <a:endParaRPr/>
          </a:p>
        </p:txBody>
      </p:sp>
      <p:sp>
        <p:nvSpPr>
          <p:cNvPr id="257" name="Google Shape;257;p23"/>
          <p:cNvSpPr txBox="1"/>
          <p:nvPr/>
        </p:nvSpPr>
        <p:spPr>
          <a:xfrm>
            <a:off x="1758197" y="2688854"/>
            <a:ext cx="18960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Odigraj igru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Država, grad, selo 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 u kviz poveži geografske pojmove s nazivima.</a:t>
            </a:r>
            <a:endParaRPr/>
          </a:p>
        </p:txBody>
      </p:sp>
      <p:sp>
        <p:nvSpPr>
          <p:cNvPr id="258" name="Google Shape;258;p23"/>
          <p:cNvSpPr txBox="1"/>
          <p:nvPr/>
        </p:nvSpPr>
        <p:spPr>
          <a:xfrm>
            <a:off x="1758197" y="4179139"/>
            <a:ext cx="18960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razlikuješ li atribut od apozicije te atributni skup od apozicijskoga.</a:t>
            </a:r>
            <a:endParaRPr/>
          </a:p>
        </p:txBody>
      </p:sp>
      <p:sp>
        <p:nvSpPr>
          <p:cNvPr id="259" name="Google Shape;259;p23"/>
          <p:cNvSpPr txBox="1"/>
          <p:nvPr/>
        </p:nvSpPr>
        <p:spPr>
          <a:xfrm>
            <a:off x="5158009" y="1109358"/>
            <a:ext cx="18759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sve članove rečeničnog ustrojstva.</a:t>
            </a:r>
            <a:endParaRPr/>
          </a:p>
        </p:txBody>
      </p:sp>
      <p:sp>
        <p:nvSpPr>
          <p:cNvPr id="260" name="Google Shape;260;p23"/>
          <p:cNvSpPr txBox="1"/>
          <p:nvPr/>
        </p:nvSpPr>
        <p:spPr>
          <a:xfrm>
            <a:off x="5198982" y="2647640"/>
            <a:ext cx="172688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8664962" y="1838637"/>
            <a:ext cx="24897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Apozicija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708181" y="1091539"/>
            <a:ext cx="4188355" cy="413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454195" y="1961306"/>
            <a:ext cx="1784196" cy="270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5212745" y="1972057"/>
            <a:ext cx="1202888" cy="256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8926912" y="1296482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07810">
            <a:off x="958297" y="438139"/>
            <a:ext cx="4192009" cy="563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8670907" y="2199360"/>
            <a:ext cx="283594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Apoziciju poveži s imenicama jer se imenice pojavljuju u službi apozicije. Razlikuj opće i vlastite imenice.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453608"/>
            <a:ext cx="8056164" cy="26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9" name="Google Shape;119;p16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557426" y="1123608"/>
            <a:ext cx="4344748" cy="4310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9272257" y="4794058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8498718" y="1161220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8407494" y="1885638"/>
            <a:ext cx="3050215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Zapiši u bilježnicu zanimanje ili titulu svake pojedine osobe ispred njezina imena i prezimena. Podcrtaj riječi koje označavaju zanimanje ili titulu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25" name="Google Shape;125;p16"/>
          <p:cNvSpPr/>
          <p:nvPr/>
        </p:nvSpPr>
        <p:spPr>
          <a:xfrm>
            <a:off x="1957672" y="5171421"/>
            <a:ext cx="45212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Te su imenice u službi apozicije</a:t>
            </a:r>
            <a:r>
              <a:rPr lang="hr-HR" sz="20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2801637" y="728410"/>
            <a:ext cx="25253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Tko sam, što sam</a:t>
            </a:r>
            <a:endParaRPr sz="2400" dirty="0"/>
          </a:p>
        </p:txBody>
      </p:sp>
      <p:sp>
        <p:nvSpPr>
          <p:cNvPr id="127" name="Google Shape;127;p16"/>
          <p:cNvSpPr/>
          <p:nvPr/>
        </p:nvSpPr>
        <p:spPr>
          <a:xfrm>
            <a:off x="207818" y="4155191"/>
            <a:ext cx="16657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nogometaš</a:t>
            </a:r>
            <a:endParaRPr sz="2400" b="1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3707773" y="4159192"/>
            <a:ext cx="15900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spisateljica</a:t>
            </a:r>
            <a:endParaRPr sz="2400" b="1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2060652" y="4191126"/>
            <a:ext cx="14714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čarobnjak</a:t>
            </a:r>
            <a:endParaRPr sz="2400" b="1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5704888" y="4137373"/>
            <a:ext cx="15011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glazbenik</a:t>
            </a:r>
            <a:endParaRPr sz="2400" b="1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7" name="Google Shape;137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748104" y="1438857"/>
            <a:ext cx="3984068" cy="408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645491" y="4793610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8908730" y="1532848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8400905" y="2197519"/>
            <a:ext cx="26427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APOZICIJA  (AP/</a:t>
            </a:r>
            <a:r>
              <a:rPr lang="hr-HR" sz="2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  <a:endParaRPr sz="2400" dirty="0"/>
          </a:p>
        </p:txBody>
      </p:sp>
      <p:sp>
        <p:nvSpPr>
          <p:cNvPr id="143" name="Google Shape;143;p17"/>
          <p:cNvSpPr/>
          <p:nvPr/>
        </p:nvSpPr>
        <p:spPr>
          <a:xfrm>
            <a:off x="2114569" y="477869"/>
            <a:ext cx="74635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se vrsta riječi uvijek pojavljuje u službi apozicije? U kojem su padežu apozicija i imenica na koju se odnosi u zadanim rečenicama?</a:t>
            </a:r>
            <a:endParaRPr sz="2400" dirty="0"/>
          </a:p>
        </p:txBody>
      </p:sp>
      <p:sp>
        <p:nvSpPr>
          <p:cNvPr id="144" name="Google Shape;144;p17"/>
          <p:cNvSpPr/>
          <p:nvPr/>
        </p:nvSpPr>
        <p:spPr>
          <a:xfrm>
            <a:off x="55991" y="2150216"/>
            <a:ext cx="642168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Grad</a:t>
            </a:r>
            <a:r>
              <a:rPr lang="hr-HR" sz="24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Dubrovnik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smješten je na jugu Hrvatske.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hr-HR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kule</a:t>
            </a:r>
            <a:r>
              <a:rPr lang="hr-HR" sz="24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Minčete</a:t>
            </a:r>
            <a:r>
              <a:rPr lang="hr-HR" sz="24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pruža se veličanstven pogled na grad.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Rijeka</a:t>
            </a:r>
            <a:r>
              <a:rPr lang="hr-HR" sz="24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Drava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utječe u </a:t>
            </a:r>
            <a:r>
              <a:rPr lang="hr-HR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rijeku</a:t>
            </a:r>
            <a:r>
              <a:rPr lang="hr-HR" sz="24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Dunav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kod Aljmaša.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hr-HR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dvorcu</a:t>
            </a:r>
            <a:r>
              <a:rPr lang="hr-HR" sz="24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Trakošćanu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često se održavaju izložbe.</a:t>
            </a:r>
            <a:endParaRPr sz="2400" dirty="0"/>
          </a:p>
        </p:txBody>
      </p:sp>
      <p:sp>
        <p:nvSpPr>
          <p:cNvPr id="145" name="Google Shape;145;p17"/>
          <p:cNvSpPr txBox="1"/>
          <p:nvPr/>
        </p:nvSpPr>
        <p:spPr>
          <a:xfrm>
            <a:off x="1" y="1557693"/>
            <a:ext cx="16093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IMENICA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6152488" y="2194540"/>
            <a:ext cx="18334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nominativ</a:t>
            </a:r>
            <a:endParaRPr sz="2400" dirty="0"/>
          </a:p>
        </p:txBody>
      </p:sp>
      <p:sp>
        <p:nvSpPr>
          <p:cNvPr id="147" name="Google Shape;147;p17"/>
          <p:cNvSpPr txBox="1"/>
          <p:nvPr/>
        </p:nvSpPr>
        <p:spPr>
          <a:xfrm>
            <a:off x="6218333" y="2851033"/>
            <a:ext cx="18334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genitiv</a:t>
            </a:r>
            <a:endParaRPr sz="2400" dirty="0"/>
          </a:p>
        </p:txBody>
      </p:sp>
      <p:sp>
        <p:nvSpPr>
          <p:cNvPr id="148" name="Google Shape;148;p17"/>
          <p:cNvSpPr txBox="1"/>
          <p:nvPr/>
        </p:nvSpPr>
        <p:spPr>
          <a:xfrm>
            <a:off x="6249146" y="4528427"/>
            <a:ext cx="18334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lokativ</a:t>
            </a:r>
            <a:endParaRPr sz="2400" dirty="0"/>
          </a:p>
        </p:txBody>
      </p:sp>
      <p:sp>
        <p:nvSpPr>
          <p:cNvPr id="149" name="Google Shape;149;p17"/>
          <p:cNvSpPr txBox="1"/>
          <p:nvPr/>
        </p:nvSpPr>
        <p:spPr>
          <a:xfrm>
            <a:off x="6236552" y="3650199"/>
            <a:ext cx="22555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nominativ, akuzativ</a:t>
            </a:r>
            <a:endParaRPr sz="2400" dirty="0"/>
          </a:p>
        </p:txBody>
      </p:sp>
      <p:sp>
        <p:nvSpPr>
          <p:cNvPr id="150" name="Google Shape;150;p17"/>
          <p:cNvSpPr/>
          <p:nvPr/>
        </p:nvSpPr>
        <p:spPr>
          <a:xfrm>
            <a:off x="8648924" y="3024869"/>
            <a:ext cx="287060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Imenica koja dopunjuje drugu imenicu i slaže se s njom u padežu.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382" y="1244427"/>
            <a:ext cx="3345570" cy="491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7" name="Google Shape;157;p18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6783034" y="1264982"/>
            <a:ext cx="4287924" cy="423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8663950" y="1453608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2172025" y="474216"/>
            <a:ext cx="82851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apoziciju. Napiši sam/sama u bilježnicu nekoliko primjera rečenica u kojima će biti apozicija.</a:t>
            </a:r>
            <a:endParaRPr sz="2400" dirty="0"/>
          </a:p>
        </p:txBody>
      </p:sp>
      <p:sp>
        <p:nvSpPr>
          <p:cNvPr id="164" name="Google Shape;164;p18"/>
          <p:cNvSpPr txBox="1"/>
          <p:nvPr/>
        </p:nvSpPr>
        <p:spPr>
          <a:xfrm>
            <a:off x="8027522" y="2086289"/>
            <a:ext cx="21692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APOZICIJA</a:t>
            </a:r>
            <a:endParaRPr sz="2400" dirty="0"/>
          </a:p>
        </p:txBody>
      </p:sp>
      <p:sp>
        <p:nvSpPr>
          <p:cNvPr id="165" name="Google Shape;165;p18"/>
          <p:cNvSpPr txBox="1"/>
          <p:nvPr/>
        </p:nvSpPr>
        <p:spPr>
          <a:xfrm>
            <a:off x="7430563" y="2534305"/>
            <a:ext cx="312137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dopuna imenici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vrsti riječi je imenica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slaže se u padežu s imenicom koju označava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2" name="Google Shape;172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419622" y="1013215"/>
            <a:ext cx="3879572" cy="383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225831" y="4046013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8723369" y="4109075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26134" y="5918172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/>
        </p:nvSpPr>
        <p:spPr>
          <a:xfrm>
            <a:off x="8433949" y="1225734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8207178" y="2057500"/>
            <a:ext cx="25828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APOZICIJSKI SKUP</a:t>
            </a:r>
            <a:endParaRPr sz="2400" dirty="0"/>
          </a:p>
        </p:txBody>
      </p:sp>
      <p:sp>
        <p:nvSpPr>
          <p:cNvPr id="178" name="Google Shape;178;p19"/>
          <p:cNvSpPr/>
          <p:nvPr/>
        </p:nvSpPr>
        <p:spPr>
          <a:xfrm>
            <a:off x="1871489" y="517848"/>
            <a:ext cx="60533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Koja se vrsta riječi u rečenici nalazi uz apoziciju? Što je apozicijski skup?</a:t>
            </a:r>
            <a:endParaRPr sz="2400" dirty="0"/>
          </a:p>
        </p:txBody>
      </p:sp>
      <p:sp>
        <p:nvSpPr>
          <p:cNvPr id="179" name="Google Shape;179;p19"/>
          <p:cNvSpPr/>
          <p:nvPr/>
        </p:nvSpPr>
        <p:spPr>
          <a:xfrm>
            <a:off x="668060" y="1454324"/>
            <a:ext cx="659648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Kamena </a:t>
            </a:r>
            <a:r>
              <a:rPr lang="hr-HR" sz="2400" b="1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kula</a:t>
            </a: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i="1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Minčeta</a:t>
            </a: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nalazi se u Dubrovniku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Stari </a:t>
            </a:r>
            <a:r>
              <a:rPr lang="hr-HR" sz="2400" b="1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dvorac</a:t>
            </a: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i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Trakošćan</a:t>
            </a: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podignut je u 13. stoljeću.</a:t>
            </a:r>
            <a:endParaRPr sz="2400" dirty="0"/>
          </a:p>
        </p:txBody>
      </p:sp>
      <p:sp>
        <p:nvSpPr>
          <p:cNvPr id="180" name="Google Shape;180;p19"/>
          <p:cNvSpPr/>
          <p:nvPr/>
        </p:nvSpPr>
        <p:spPr>
          <a:xfrm>
            <a:off x="466656" y="3730434"/>
            <a:ext cx="718365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ATRIBUT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+     </a:t>
            </a:r>
            <a:r>
              <a:rPr lang="hr-HR" sz="2400" b="1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APOZICIJA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=   </a:t>
            </a:r>
            <a:r>
              <a:rPr lang="hr-HR" sz="24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APOZICIJSKI SKUP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kamena                 </a:t>
            </a:r>
            <a:r>
              <a:rPr lang="hr-HR" sz="2400" b="1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kula </a:t>
            </a: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            kamena kula </a:t>
            </a:r>
            <a:r>
              <a:rPr lang="hr-HR" sz="2400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Minčeta</a:t>
            </a:r>
            <a:endParaRPr sz="2400" dirty="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stari                      </a:t>
            </a:r>
            <a:r>
              <a:rPr lang="hr-HR" sz="2400" b="1" dirty="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dvorac</a:t>
            </a: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          stari dvorac Trakošćan</a:t>
            </a:r>
            <a:endParaRPr sz="2400" dirty="0"/>
          </a:p>
        </p:txBody>
      </p:sp>
      <p:sp>
        <p:nvSpPr>
          <p:cNvPr id="181" name="Google Shape;181;p19"/>
          <p:cNvSpPr/>
          <p:nvPr/>
        </p:nvSpPr>
        <p:spPr>
          <a:xfrm>
            <a:off x="8193581" y="2517760"/>
            <a:ext cx="318614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Apozicijski skup čini apozicija s jednim ili više atributa.</a:t>
            </a:r>
            <a:endParaRPr sz="2400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668060" y="2414801"/>
            <a:ext cx="12402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pridjevi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181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9" name="Google Shape;189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973408" y="1343063"/>
            <a:ext cx="4080815" cy="4275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684939" y="4161264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374933" y="4550687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31333" y="5919101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7837231" y="1393788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194" name="Google Shape;194;p20"/>
          <p:cNvSpPr/>
          <p:nvPr/>
        </p:nvSpPr>
        <p:spPr>
          <a:xfrm>
            <a:off x="1105382" y="786223"/>
            <a:ext cx="70585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Koje su vrste riječi umetnute između apozicije i imenice na koju se odnosi?</a:t>
            </a:r>
            <a:endParaRPr sz="2400" dirty="0"/>
          </a:p>
        </p:txBody>
      </p:sp>
      <p:sp>
        <p:nvSpPr>
          <p:cNvPr id="195" name="Google Shape;195;p20"/>
          <p:cNvSpPr/>
          <p:nvPr/>
        </p:nvSpPr>
        <p:spPr>
          <a:xfrm>
            <a:off x="562402" y="1726156"/>
            <a:ext cx="6096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Učenica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iznenadila.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Grad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Dubrovnik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jugu Hrvatske.</a:t>
            </a:r>
            <a:endParaRPr sz="2400" dirty="0"/>
          </a:p>
        </p:txBody>
      </p:sp>
      <p:pic>
        <p:nvPicPr>
          <p:cNvPr id="196" name="Google Shape;196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5382" y="3508005"/>
            <a:ext cx="4187054" cy="241109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0"/>
          <p:cNvSpPr/>
          <p:nvPr/>
        </p:nvSpPr>
        <p:spPr>
          <a:xfrm>
            <a:off x="7837231" y="2992837"/>
            <a:ext cx="281516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Između apozicije i imenice može se umetnuti pomoćni glagol ili zamjenica.</a:t>
            </a:r>
            <a:endParaRPr sz="2400" dirty="0"/>
          </a:p>
        </p:txBody>
      </p:sp>
      <p:sp>
        <p:nvSpPr>
          <p:cNvPr id="198" name="Google Shape;198;p20"/>
          <p:cNvSpPr txBox="1"/>
          <p:nvPr/>
        </p:nvSpPr>
        <p:spPr>
          <a:xfrm>
            <a:off x="7951497" y="2118536"/>
            <a:ext cx="21246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REDOSLIJED RIJEČI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1"/>
          <p:cNvPicPr preferRelativeResize="0"/>
          <p:nvPr/>
        </p:nvPicPr>
        <p:blipFill rotWithShape="1">
          <a:blip r:embed="rId3">
            <a:alphaModFix/>
          </a:blip>
          <a:srcRect l="32922"/>
          <a:stretch/>
        </p:blipFill>
        <p:spPr>
          <a:xfrm>
            <a:off x="2774321" y="3824539"/>
            <a:ext cx="3129866" cy="227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5" name="Google Shape;205;p21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490431" y="1499888"/>
            <a:ext cx="4272033" cy="438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883146" y="4528707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9384893" y="4841202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17473" y="6020471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1"/>
          <p:cNvSpPr txBox="1"/>
          <p:nvPr/>
        </p:nvSpPr>
        <p:spPr>
          <a:xfrm>
            <a:off x="7758544" y="1419399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sp>
        <p:nvSpPr>
          <p:cNvPr id="210" name="Google Shape;210;p21"/>
          <p:cNvSpPr txBox="1"/>
          <p:nvPr/>
        </p:nvSpPr>
        <p:spPr>
          <a:xfrm>
            <a:off x="8580442" y="2197670"/>
            <a:ext cx="27341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PISANJE ZAREZA</a:t>
            </a:r>
            <a:endParaRPr sz="2400" dirty="0"/>
          </a:p>
        </p:txBody>
      </p:sp>
      <p:sp>
        <p:nvSpPr>
          <p:cNvPr id="211" name="Google Shape;211;p21"/>
          <p:cNvSpPr/>
          <p:nvPr/>
        </p:nvSpPr>
        <p:spPr>
          <a:xfrm>
            <a:off x="425951" y="1602034"/>
            <a:ext cx="733259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Sanja Polak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spisateljica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napisala je mnogo zanimljivih knjiga.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Minčeta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kamena kula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nalazi se u </a:t>
            </a: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gradu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Dubrovniku.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 Ivić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nova učenica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stigla je jučer u našu školu.</a:t>
            </a:r>
            <a:endParaRPr sz="2400" dirty="0"/>
          </a:p>
        </p:txBody>
      </p:sp>
      <p:sp>
        <p:nvSpPr>
          <p:cNvPr id="212" name="Google Shape;212;p21"/>
          <p:cNvSpPr/>
          <p:nvPr/>
        </p:nvSpPr>
        <p:spPr>
          <a:xfrm>
            <a:off x="1157514" y="704742"/>
            <a:ext cx="71642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Zaključi u kojim situacijama apoziciju i apozicijski skup treba odvojiti zarezom.</a:t>
            </a:r>
            <a:endParaRPr sz="2400" dirty="0"/>
          </a:p>
        </p:txBody>
      </p:sp>
      <p:sp>
        <p:nvSpPr>
          <p:cNvPr id="213" name="Google Shape;213;p21"/>
          <p:cNvSpPr/>
          <p:nvPr/>
        </p:nvSpPr>
        <p:spPr>
          <a:xfrm>
            <a:off x="8321753" y="2632534"/>
            <a:ext cx="28391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Ako se apozicija ili apozicijski skup nalazi </a:t>
            </a:r>
            <a:r>
              <a:rPr lang="hr-HR" sz="24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iza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imenice, od ostatka se rečenice odvaja zarezima.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473</Words>
  <Application>Microsoft Office PowerPoint</Application>
  <PresentationFormat>Široki zaslon</PresentationFormat>
  <Paragraphs>70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2020-09-20T06:10:06Z</dcterms:modified>
</cp:coreProperties>
</file>